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</p:sldIdLst>
  <p:sldSz cy="5143500" cx="9144000"/>
  <p:notesSz cx="6858000" cy="9144000"/>
  <p:embeddedFontLst>
    <p:embeddedFont>
      <p:font typeface="Raleway"/>
      <p:regular r:id="rId67"/>
      <p:bold r:id="rId68"/>
      <p:italic r:id="rId69"/>
      <p:boldItalic r:id="rId70"/>
    </p:embeddedFont>
    <p:embeddedFont>
      <p:font typeface="Lato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Lato-italic.fntdata"/><Relationship Id="rId72" Type="http://schemas.openxmlformats.org/officeDocument/2006/relationships/font" Target="fonts/Lato-bold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74" Type="http://schemas.openxmlformats.org/officeDocument/2006/relationships/font" Target="fonts/Lato-boldItalic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Lato-regular.fntdata"/><Relationship Id="rId70" Type="http://schemas.openxmlformats.org/officeDocument/2006/relationships/font" Target="fonts/Raleway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Raleway-bold.fntdata"/><Relationship Id="rId23" Type="http://schemas.openxmlformats.org/officeDocument/2006/relationships/slide" Target="slides/slide19.xml"/><Relationship Id="rId67" Type="http://schemas.openxmlformats.org/officeDocument/2006/relationships/font" Target="fonts/Raleway-regular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aleway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images of Bowtie are one behind another just move the top image to see the other image.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Central may not always mean being in the center portion of the graph. Rather, it may specify influence or how important a particular node is to that network.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Read out 3 examples relating to tie strengths.</a:t>
            </a:r>
            <a:b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</a:br>
            <a:b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</a:b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Carl Y. was doing commission sales for an encyclopedia firm, but was not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doing well. He decided he would have to find a different job; meanwhile, he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started driving a cab to bring in extra money. One passenger asked to be taken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to the train station where he had to meet a friend. This friend turned out to be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an old friend of Carl Y’s, and asked him “what’re you doing driving a cab?”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When Mr. Y explained, the friend offered him the job he now holds—labor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relations manager for a small company, owned by his friend.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Granovetter, 1974, p. 34</a:t>
            </a:r>
            <a:b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</a:br>
            <a:b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</a:b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George C. was working as a technician for an electrical firm, with a salary of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about $8000, and little apparent chance for advancement. While courting his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future wife, he met her downstairs neighbor, the manager of a candy shop, a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concession leased from a national chain. After they were married, Mr. C. contin-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ued to see him when visiting his mother-in-law. The neighbor finally talked him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into entering a trainee program for the chain, and arranged an interview for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him. Within three years, Mr. C was earning nearly $30,000 in this business.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Granovetter, 1974, p. 49</a:t>
            </a:r>
            <a:b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</a:br>
            <a:b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</a:b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Edward A., during high school, went to a party given by a girl he knew. There,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he met her older sister’s boyfriend, who was ten years older than himself.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Three years later, when he had just gotten out of the service, he ran into him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in a local hangout. In conversation, the boyfriend mentioned to Mr. A. that his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company had an opening for a draftsman. Mr. A. applied for this job and was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hired.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Granovetter, 1974, p. 76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r>
              <a:rPr lang="en"/>
              <a:t>Together, these variables were used to try to predict the tie strength of two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r>
              <a:rPr lang="en"/>
              <a:t>people’s relationship. They worked quite well—the researchers showed that when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r>
              <a:rPr lang="en"/>
              <a:t>users rated their tie strength on a scale, the automated method could predict it to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r>
              <a:rPr lang="en"/>
              <a:t>within around 10% of its actual value.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r>
              <a:rPr lang="en"/>
              <a:t>While Facebook offers a large dataset that can be measured for each aspect of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r>
              <a:rPr lang="en"/>
              <a:t>tie strength, Facebook-specific features will not be available in most contexts.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r>
              <a:rPr lang="en"/>
              <a:t>Determining tie strength by analyzing email communication, for example, will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r>
              <a:rPr lang="en"/>
              <a:t>differ from tie strength being inferred from a series of blog posts or by studying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r>
              <a:rPr lang="en"/>
              <a:t>interactions on a discussion forum. The seven factors above can serve as a guide-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r>
              <a:rPr lang="en"/>
              <a:t>line, but ultimately it is an understanding of the relationships and interactions in a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r>
              <a:rPr lang="en"/>
              <a:t>given context that will dictate how it can best be measured.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This is the effect Granovetter found in his study about finding jobs. Because a person has more weak ties than strong ties, and because the weak ties are connected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to diverse social groups that the person would not otherwise communicate with, the weak ties are more often sources of new information, like job opportunities.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Weak ties are powerful in helping spread information farther through a network, but this is not to say that strong ties are unimportant. Strong ties tend to be more trustworthy, reliable, and personal. A weak tie may be able to tell a person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about many job opportunities, but a strong tie will have a better idea of what jobs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would be a good fit. Strong ties are also more likely to do things to help one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another (i.e., reciprocal services).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Some nodes like singleton nodes in a social network may describe users who join a social networking site and leave, thereby resulting in the creation of such nodes.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the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1-threshold case,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Either A propagates or B propagates or both propagate sum all cases.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P(I)</a:t>
            </a:r>
            <a:r>
              <a:rPr baseline="-25000" lang="en"/>
              <a:t>C</a:t>
            </a:r>
            <a:r>
              <a:rPr lang="en"/>
              <a:t> = 0.6*0.6 + 0.4*0.6  + 0.6*.4 = 0.84.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2-threshold case,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Basically both have to propagate.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P(I)</a:t>
            </a:r>
            <a:r>
              <a:rPr baseline="-25000" lang="en"/>
              <a:t>C</a:t>
            </a:r>
            <a:r>
              <a:rPr lang="en"/>
              <a:t> = 0.6*0.6 = 0.36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the 2-threshold case,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P(I)</a:t>
            </a:r>
            <a:r>
              <a:rPr baseline="-25000" lang="en"/>
              <a:t>C</a:t>
            </a:r>
            <a:r>
              <a:rPr lang="en"/>
              <a:t> = 0.6*0.6 = 0.36 as both A and B have to transmit.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Then P(I)</a:t>
            </a:r>
            <a:r>
              <a:rPr baseline="-25000" lang="en"/>
              <a:t>E</a:t>
            </a:r>
            <a:r>
              <a:rPr lang="en"/>
              <a:t> = P(I)</a:t>
            </a:r>
            <a:r>
              <a:rPr baseline="-25000" lang="en"/>
              <a:t>C</a:t>
            </a:r>
            <a:r>
              <a:rPr lang="en"/>
              <a:t>*P(I)</a:t>
            </a:r>
            <a:r>
              <a:rPr baseline="-25000" lang="en"/>
              <a:t>D</a:t>
            </a:r>
            <a:r>
              <a:rPr lang="en"/>
              <a:t>*P(p)*P(p) = 0.36*0.7*0.6*0.6 = 0.09072.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In 1-threshold case,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3 cases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C and D are both infected and (C and D both pass it or Only C passes it or Only D passes it).    0.7*0.84(0.6*0.6 + 0.4*0.6 + 0.6*0.4) = 0.588*0.84 = 0.494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C is infected, D is not infected and C propagates .  0.84*0.3*0.6 = 0.151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D is infected, C is not and D propagates.   0.7*0.16*0.6 = 0.067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Total being  = 0.494 + 0.151 + 0.067 = 0.712.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 </a:t>
            </a:r>
            <a:r>
              <a:rPr lang="en"/>
              <a:t>alternate</a:t>
            </a:r>
            <a:r>
              <a:rPr lang="en"/>
              <a:t> timestamps propagation and firefighter placement happens.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At t=0 node 5 is infected.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At t=1 we place 2 firefighters at 1,6 as it is 2-firefighter problem , at each step we place 2 of them.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At t=2 the infection propagation happens to 9 as it is only unprotected neighbour.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At t=3 we place further 2 firefighters at 10,13 and thereby block the spread of disease further,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type="title"/>
          </p:nvPr>
        </p:nvSpPr>
        <p:spPr>
          <a:xfrm>
            <a:off x="853950" y="1304850"/>
            <a:ext cx="7436099" cy="153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099" cy="1071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599" cy="63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3"/>
            <a:ext cx="2807999" cy="2806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199" cy="1318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804949" y="630225"/>
            <a:ext cx="78984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Analysing the Social Network Structure</a:t>
            </a:r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- Krishna Chaitanya Pappu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 Bakhtiyar Syed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622750" y="302500"/>
            <a:ext cx="81657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BASIC PROPERTIES OF NETWORKS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/>
        </p:nvSpPr>
        <p:spPr>
          <a:xfrm>
            <a:off x="718975" y="1208700"/>
            <a:ext cx="39438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&gt; Bridges</a:t>
            </a:r>
            <a:b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Edge that connects 2 separate groups of nodes within a network.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24" y="2544925"/>
            <a:ext cx="3987625" cy="2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975" y="2370000"/>
            <a:ext cx="2323849" cy="25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5067550" y="1201550"/>
            <a:ext cx="38157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&gt;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Hubs</a:t>
            </a:r>
            <a:b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Most connected nodes in a network.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6"/>
            <a:ext cx="4254600" cy="481803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2855550" y="3833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OUTLINE</a:t>
            </a:r>
          </a:p>
        </p:txBody>
      </p:sp>
      <p:sp>
        <p:nvSpPr>
          <p:cNvPr id="147" name="Shape 147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GOAL &amp; MOTIVATION  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Basics of Network Theory 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Models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Characterising Network Structures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Tie Strength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Network Analysis through User Attributes &amp; Behaviour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Propagation in Networks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Models For Social Network Analysis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265500" y="-1665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Bowtie Model</a:t>
            </a:r>
          </a:p>
        </p:txBody>
      </p:sp>
      <p:sp>
        <p:nvSpPr>
          <p:cNvPr id="158" name="Shape 158"/>
          <p:cNvSpPr txBox="1"/>
          <p:nvPr>
            <p:ph idx="2" type="body"/>
          </p:nvPr>
        </p:nvSpPr>
        <p:spPr>
          <a:xfrm>
            <a:off x="5207800" y="109575"/>
            <a:ext cx="3518700" cy="30029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➔"/>
            </a:pPr>
            <a:r>
              <a:rPr lang="en">
                <a:solidFill>
                  <a:srgbClr val="FFFFFF"/>
                </a:solidFill>
              </a:rPr>
              <a:t>This model describes the nature of Web as a Bowtie.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➔"/>
            </a:pPr>
            <a:r>
              <a:rPr lang="en">
                <a:solidFill>
                  <a:srgbClr val="FFFFFF"/>
                </a:solidFill>
              </a:rPr>
              <a:t> Each node - Web page        Each edge - Hyperlink.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➔"/>
            </a:pPr>
            <a:r>
              <a:rPr lang="en">
                <a:solidFill>
                  <a:srgbClr val="FFFFFF"/>
                </a:solidFill>
              </a:rPr>
              <a:t>A single large connected component is observed at the core and its In(V) and Out(V) together populate most of the other nodes.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5161575" y="3065925"/>
            <a:ext cx="31173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➔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Evolution : 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◆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Central component increases.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◆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Skewed Bowtie.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Lato"/>
              <a:buChar char="◆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Tendrils, tubes become negligible.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050"/>
            <a:ext cx="4215250" cy="295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546" y="1581233"/>
            <a:ext cx="3841100" cy="267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274487" y="12480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Erdos Renyi Random Model</a:t>
            </a:r>
          </a:p>
        </p:txBody>
      </p:sp>
      <p:sp>
        <p:nvSpPr>
          <p:cNvPr id="167" name="Shape 16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Oldest proposed model.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It takes </a:t>
            </a:r>
            <a:r>
              <a:rPr b="1" lang="en"/>
              <a:t>two input parameters n,p</a:t>
            </a:r>
            <a:r>
              <a:rPr lang="en"/>
              <a:t> for generation. 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◆"/>
            </a:pPr>
            <a:r>
              <a:rPr b="1" lang="en" sz="1800"/>
              <a:t>n</a:t>
            </a:r>
            <a:r>
              <a:rPr lang="en" sz="1800"/>
              <a:t> - The total number of nodes.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◆"/>
            </a:pPr>
            <a:r>
              <a:rPr b="1" lang="en" sz="1800"/>
              <a:t>p</a:t>
            </a:r>
            <a:r>
              <a:rPr lang="en" sz="1800"/>
              <a:t> - The independent probability of existence of each edge.</a:t>
            </a:r>
            <a:br>
              <a:rPr lang="en" sz="1800"/>
            </a:br>
          </a:p>
          <a:p>
            <a:pPr indent="-342900" lvl="0" marL="457200">
              <a:spcBef>
                <a:spcPts val="0"/>
              </a:spcBef>
              <a:buSzPct val="100000"/>
              <a:buChar char="➔"/>
            </a:pPr>
            <a:r>
              <a:rPr lang="en"/>
              <a:t>Not perfect, but can be used to know the extent of randomness in a real world data.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" y="2105775"/>
            <a:ext cx="4393000" cy="242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265500" y="4067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Small World Model</a:t>
            </a:r>
          </a:p>
        </p:txBody>
      </p:sp>
      <p:sp>
        <p:nvSpPr>
          <p:cNvPr id="174" name="Shape 17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b="1" lang="en"/>
              <a:t>Concept</a:t>
            </a:r>
            <a:r>
              <a:rPr lang="en"/>
              <a:t> :</a:t>
            </a:r>
            <a:br>
              <a:rPr lang="en"/>
            </a:br>
            <a:r>
              <a:rPr lang="en"/>
              <a:t>In the social network graph, any two nodes are closeby.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Starts off with a regular lattice. Adds randomness </a:t>
            </a:r>
            <a:r>
              <a:rPr b="1" lang="en"/>
              <a:t>by shifting the ends of each edge</a:t>
            </a:r>
            <a:r>
              <a:rPr lang="en"/>
              <a:t> to a random node with probability p.</a:t>
            </a:r>
            <a:br>
              <a:rPr lang="en"/>
            </a:br>
          </a:p>
          <a:p>
            <a:pPr indent="-228600" lvl="0" marL="457200">
              <a:spcBef>
                <a:spcPts val="0"/>
              </a:spcBef>
              <a:buChar char="➔"/>
            </a:pPr>
            <a:r>
              <a:rPr b="1" lang="en"/>
              <a:t>Intermediate of regular lattice and random graph</a:t>
            </a:r>
            <a:r>
              <a:rPr lang="en"/>
              <a:t>, thereby achieving low diameter and high clustering.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0" y="2109225"/>
            <a:ext cx="4453549" cy="22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271375" y="336225"/>
            <a:ext cx="4045200" cy="696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Ego Networks</a:t>
            </a:r>
          </a:p>
        </p:txBody>
      </p:sp>
      <p:sp>
        <p:nvSpPr>
          <p:cNvPr id="181" name="Shape 18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Models the networks at an </a:t>
            </a:r>
            <a:r>
              <a:rPr b="1" lang="en"/>
              <a:t>individual</a:t>
            </a:r>
            <a:r>
              <a:rPr lang="en"/>
              <a:t> level.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b="1" lang="en"/>
              <a:t>Central node -‘Ego’ </a:t>
            </a:r>
            <a:br>
              <a:rPr b="1" lang="en"/>
            </a:br>
            <a:r>
              <a:rPr b="1" lang="en"/>
              <a:t>Immediate ties - ‘Alters’.</a:t>
            </a:r>
            <a:br>
              <a:rPr b="1" lang="en"/>
            </a:b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These nets give us a lot of information about Ego.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◆"/>
            </a:pPr>
            <a:r>
              <a:rPr lang="en" sz="1800"/>
              <a:t>The power he/she enjoys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◆"/>
            </a:pPr>
            <a:r>
              <a:rPr lang="en" sz="1800"/>
              <a:t>Diversity in contacts</a:t>
            </a:r>
          </a:p>
          <a:p>
            <a:pPr indent="-342900" lvl="1" marL="914400">
              <a:spcBef>
                <a:spcPts val="0"/>
              </a:spcBef>
              <a:buSzPct val="100000"/>
              <a:buChar char="◆"/>
            </a:pPr>
            <a:r>
              <a:rPr lang="en" sz="1800"/>
              <a:t>Homophily - extent of similarity between Ego and his/her alters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250" y="1491500"/>
            <a:ext cx="2693074" cy="23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230225" y="278325"/>
            <a:ext cx="4045200" cy="814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Scale Free </a:t>
            </a:r>
          </a:p>
        </p:txBody>
      </p:sp>
      <p:sp>
        <p:nvSpPr>
          <p:cNvPr id="188" name="Shape 188"/>
          <p:cNvSpPr txBox="1"/>
          <p:nvPr>
            <p:ph idx="1" type="subTitle"/>
          </p:nvPr>
        </p:nvSpPr>
        <p:spPr>
          <a:xfrm>
            <a:off x="265500" y="2735370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>
            <p:ph idx="2" type="body"/>
          </p:nvPr>
        </p:nvSpPr>
        <p:spPr>
          <a:xfrm>
            <a:off x="4992425" y="7829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Follows a </a:t>
            </a:r>
            <a:r>
              <a:rPr b="1" lang="en"/>
              <a:t>Power Law</a:t>
            </a:r>
            <a:r>
              <a:rPr lang="en"/>
              <a:t> for node generation.</a:t>
            </a:r>
            <a:br>
              <a:rPr lang="en"/>
            </a:br>
          </a:p>
          <a:p>
            <a:pPr indent="-3302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Char char="➔"/>
            </a:pPr>
            <a:r>
              <a:rPr lang="en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Random removal of even a large fraction of vertices impacts the overall connectedness of the network very little.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➔"/>
            </a:pPr>
            <a:r>
              <a:rPr lang="en"/>
              <a:t>HUB formation results in robustness.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14250" l="43448" r="0" t="-2488"/>
          <a:stretch/>
        </p:blipFill>
        <p:spPr>
          <a:xfrm>
            <a:off x="487950" y="1424850"/>
            <a:ext cx="3260449" cy="258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56975" y="857675"/>
            <a:ext cx="3683100" cy="60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600">
                <a:solidFill>
                  <a:srgbClr val="FFFFFF"/>
                </a:solidFill>
              </a:rPr>
              <a:t>Robustness of Scale-Free Networks</a:t>
            </a:r>
          </a:p>
        </p:txBody>
      </p:sp>
      <p:pic>
        <p:nvPicPr>
          <p:cNvPr descr="robustsf.png"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525" y="178399"/>
            <a:ext cx="4478200" cy="47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811300" y="2271075"/>
            <a:ext cx="31743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Describing the robustness of scale-free networks in comparison to the Erdos-Renyi Random model.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283099" y="712150"/>
            <a:ext cx="7752600" cy="383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to generate Scale-Free Networks?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6"/>
            <a:ext cx="4254600" cy="481803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2855550" y="3833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OUTLINE</a:t>
            </a:r>
          </a:p>
        </p:txBody>
      </p:sp>
      <p:sp>
        <p:nvSpPr>
          <p:cNvPr id="80" name="Shape 80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GOAL &amp; MOTIVATION 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Basics of Network Theory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Characterising Network Structures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Models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Tie Strength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Network Analysis through User Attributes &amp; Behaviour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Propagation in Networks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-587825" y="617225"/>
            <a:ext cx="5372700" cy="814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/>
              <a:t>Generating via </a:t>
            </a:r>
            <a:br>
              <a:rPr lang="en" sz="2600"/>
            </a:br>
            <a:r>
              <a:rPr lang="en" sz="2600"/>
              <a:t>Barabasi-Albert Model</a:t>
            </a:r>
          </a:p>
        </p:txBody>
      </p:sp>
      <p:sp>
        <p:nvSpPr>
          <p:cNvPr id="208" name="Shape 208"/>
          <p:cNvSpPr txBox="1"/>
          <p:nvPr>
            <p:ph idx="2" type="body"/>
          </p:nvPr>
        </p:nvSpPr>
        <p:spPr>
          <a:xfrm>
            <a:off x="5074725" y="68895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Raleway"/>
              <a:buChar char="➔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network begins with an initial connected network of  </a:t>
            </a: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</a:t>
            </a:r>
            <a:r>
              <a:rPr b="1" baseline="-25000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nodes.</a:t>
            </a:r>
            <a:b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Char char="➔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New nodes are added to the network one at a time.</a:t>
            </a:r>
            <a:b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Char char="➔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Each new node is connected to m &lt; m</a:t>
            </a:r>
            <a:r>
              <a:rPr baseline="-25000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existing nodes with </a:t>
            </a: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probability that is proportional to the number of links that the existing nodes already have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pic>
        <p:nvPicPr>
          <p:cNvPr descr="Barabasi_Albert_model.gif"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25" y="1455550"/>
            <a:ext cx="3183974" cy="3183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1880562" y="4428375"/>
            <a:ext cx="6585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84615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M</a:t>
            </a:r>
            <a:r>
              <a:rPr b="1" baseline="-25000" lang="en" sz="13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b="1" lang="en" sz="13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 = 2.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6"/>
            <a:ext cx="4254600" cy="4818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2855550" y="3833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OUTLINE</a:t>
            </a:r>
          </a:p>
        </p:txBody>
      </p:sp>
      <p:sp>
        <p:nvSpPr>
          <p:cNvPr id="217" name="Shape 217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GOAL &amp; MOTIVATION  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Basics of Network Theory 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Models</a:t>
            </a: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Characterising Network Structures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Tie Strength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Network Analysis through User Attributes &amp; Behaviour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Propagation in Networks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08450" y="316875"/>
            <a:ext cx="8631600" cy="94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Characterising the Network Structure</a:t>
            </a:r>
          </a:p>
        </p:txBody>
      </p:sp>
      <p:grpSp>
        <p:nvGrpSpPr>
          <p:cNvPr id="223" name="Shape 223"/>
          <p:cNvGrpSpPr/>
          <p:nvPr/>
        </p:nvGrpSpPr>
        <p:grpSpPr>
          <a:xfrm>
            <a:off x="48333" y="905329"/>
            <a:ext cx="8891731" cy="4100127"/>
            <a:chOff x="5793817" y="-747767"/>
            <a:chExt cx="3221525" cy="3648124"/>
          </a:xfrm>
        </p:grpSpPr>
        <p:pic>
          <p:nvPicPr>
            <p:cNvPr id="224" name="Shape 2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93817" y="-747767"/>
              <a:ext cx="3221525" cy="3648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Shape 225"/>
            <p:cNvSpPr txBox="1"/>
            <p:nvPr/>
          </p:nvSpPr>
          <p:spPr>
            <a:xfrm>
              <a:off x="6013173" y="-433109"/>
              <a:ext cx="2840400" cy="30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323850" lvl="0" marL="457200" rtl="0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ct val="100000"/>
                <a:buFont typeface="Raleway"/>
                <a:buAutoNum type="arabicPeriod"/>
              </a:pPr>
              <a:r>
                <a:rPr b="1" lang="en" sz="15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CENTRALITY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73333"/>
                <a:buFont typeface="Arial"/>
                <a:buNone/>
              </a:pP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&gt;</a:t>
              </a: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How “</a:t>
              </a:r>
              <a:r>
                <a:rPr lang="en" sz="15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CENTRAL</a:t>
              </a: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” a node is in the network.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t/>
              </a:r>
              <a:endPara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&gt; </a:t>
              </a: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Many ways to define centrality.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&gt; </a:t>
              </a: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WE CONSIDER 4 TYPES: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	</a:t>
              </a: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-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	</a:t>
              </a:r>
              <a:r>
                <a:rPr b="1" lang="en" sz="15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DEGREE</a:t>
              </a: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CENTRALITY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	-	</a:t>
              </a:r>
              <a:r>
                <a:rPr b="1" lang="en" sz="15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CLOSENESS</a:t>
              </a: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CENTRALITY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	-	</a:t>
              </a:r>
              <a:r>
                <a:rPr b="1" lang="en" sz="15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BETWEENNESS</a:t>
              </a: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CENTRALITY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	-	</a:t>
              </a:r>
              <a:r>
                <a:rPr b="1" lang="en" sz="15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EIGENVECTOR</a:t>
              </a: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CENTRALITY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descr="CENTRALITY.png"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052" y="1470650"/>
            <a:ext cx="3512775" cy="30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542775" y="361700"/>
            <a:ext cx="3528600" cy="52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a. DEGREE CENTRALITY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grpSp>
        <p:nvGrpSpPr>
          <p:cNvPr id="232" name="Shape 232"/>
          <p:cNvGrpSpPr/>
          <p:nvPr/>
        </p:nvGrpSpPr>
        <p:grpSpPr>
          <a:xfrm>
            <a:off x="370269" y="884598"/>
            <a:ext cx="3548509" cy="4100127"/>
            <a:chOff x="5793817" y="-747767"/>
            <a:chExt cx="3221525" cy="3648124"/>
          </a:xfrm>
        </p:grpSpPr>
        <p:pic>
          <p:nvPicPr>
            <p:cNvPr id="233" name="Shape 2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93817" y="-747767"/>
              <a:ext cx="3221525" cy="3648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Shape 234"/>
            <p:cNvSpPr txBox="1"/>
            <p:nvPr/>
          </p:nvSpPr>
          <p:spPr>
            <a:xfrm>
              <a:off x="6013173" y="-433109"/>
              <a:ext cx="2840400" cy="30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61111"/>
                <a:buFont typeface="Arial"/>
                <a:buNone/>
              </a:pPr>
              <a: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&gt; It is simply the </a:t>
              </a:r>
              <a:r>
                <a:rPr b="1" lang="en" sz="18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no. of edges</a:t>
              </a:r>
              <a: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a node has.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&gt; Useful in assessing which nodes are central with respect to </a:t>
              </a:r>
              <a:r>
                <a:rPr lang="en" sz="18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spreading </a:t>
              </a:r>
              <a:br>
                <a:rPr lang="en" sz="18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8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information</a:t>
              </a:r>
              <a: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and </a:t>
              </a:r>
              <a:r>
                <a:rPr lang="en" sz="18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influencing others </a:t>
              </a:r>
              <a: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their immediate neighbourhood.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35" name="Shape 235"/>
          <p:cNvGrpSpPr/>
          <p:nvPr/>
        </p:nvGrpSpPr>
        <p:grpSpPr>
          <a:xfrm>
            <a:off x="5190642" y="852667"/>
            <a:ext cx="3457845" cy="4163967"/>
            <a:chOff x="7338030" y="-930217"/>
            <a:chExt cx="1468923" cy="3648123"/>
          </a:xfrm>
        </p:grpSpPr>
        <p:pic>
          <p:nvPicPr>
            <p:cNvPr id="236" name="Shape 2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38030" y="-930217"/>
              <a:ext cx="1468923" cy="3648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Shape 237"/>
            <p:cNvSpPr txBox="1"/>
            <p:nvPr/>
          </p:nvSpPr>
          <p:spPr>
            <a:xfrm>
              <a:off x="7491092" y="-651601"/>
              <a:ext cx="1162800" cy="30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61111"/>
                <a:buFont typeface="Arial"/>
                <a:buNone/>
              </a:pPr>
              <a: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&gt; Indicates </a:t>
              </a:r>
              <a:r>
                <a:rPr b="1" lang="en" sz="18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how close a node</a:t>
              </a:r>
              <a: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is to other nodes.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&gt; Computed by taking </a:t>
              </a:r>
              <a:r>
                <a:rPr lang="en" sz="18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avg. of lengths of shortest paths</a:t>
              </a:r>
              <a: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to all other nodes.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38" name="Shape 238"/>
          <p:cNvSpPr txBox="1"/>
          <p:nvPr>
            <p:ph type="title"/>
          </p:nvPr>
        </p:nvSpPr>
        <p:spPr>
          <a:xfrm>
            <a:off x="5155275" y="416450"/>
            <a:ext cx="3528600" cy="52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  b. CLOSENESS CENTRALITY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06875" y="361700"/>
            <a:ext cx="3675300" cy="52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c. BETWEENNESS </a:t>
            </a:r>
            <a:r>
              <a:rPr lang="en" sz="1800">
                <a:solidFill>
                  <a:srgbClr val="FFFFFF"/>
                </a:solidFill>
              </a:rPr>
              <a:t>CENTRALITY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grpSp>
        <p:nvGrpSpPr>
          <p:cNvPr id="244" name="Shape 244"/>
          <p:cNvGrpSpPr/>
          <p:nvPr/>
        </p:nvGrpSpPr>
        <p:grpSpPr>
          <a:xfrm>
            <a:off x="370269" y="884598"/>
            <a:ext cx="3548509" cy="4100127"/>
            <a:chOff x="5793817" y="-747767"/>
            <a:chExt cx="3221525" cy="3648124"/>
          </a:xfrm>
        </p:grpSpPr>
        <p:pic>
          <p:nvPicPr>
            <p:cNvPr id="245" name="Shape 2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93817" y="-747767"/>
              <a:ext cx="3221525" cy="3648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Shape 246"/>
            <p:cNvSpPr txBox="1"/>
            <p:nvPr/>
          </p:nvSpPr>
          <p:spPr>
            <a:xfrm>
              <a:off x="6013173" y="-433109"/>
              <a:ext cx="2840400" cy="30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61111"/>
                <a:buFont typeface="Arial"/>
                <a:buNone/>
              </a:pPr>
              <a: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&gt; Captures how important a node is </a:t>
              </a:r>
              <a:r>
                <a:rPr b="1" lang="en" sz="18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in the flow of information </a:t>
              </a:r>
              <a: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from one part of the network to another.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&gt; Useful in asserting how important a node is to the shortest paths through the network.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47" name="Shape 247"/>
          <p:cNvGrpSpPr/>
          <p:nvPr/>
        </p:nvGrpSpPr>
        <p:grpSpPr>
          <a:xfrm>
            <a:off x="5237289" y="852667"/>
            <a:ext cx="3563314" cy="4163967"/>
            <a:chOff x="7402622" y="-930217"/>
            <a:chExt cx="1468923" cy="3648123"/>
          </a:xfrm>
        </p:grpSpPr>
        <p:pic>
          <p:nvPicPr>
            <p:cNvPr id="248" name="Shape 2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02622" y="-930217"/>
              <a:ext cx="1468923" cy="3648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Shape 249"/>
            <p:cNvSpPr txBox="1"/>
            <p:nvPr/>
          </p:nvSpPr>
          <p:spPr>
            <a:xfrm>
              <a:off x="7565237" y="-651601"/>
              <a:ext cx="1162800" cy="30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61111"/>
                <a:buFont typeface="Arial"/>
                <a:buNone/>
              </a:pPr>
              <a: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&gt; Indicates the importance of a node while giving </a:t>
              </a:r>
              <a:r>
                <a:rPr b="1" lang="en" sz="18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consideration to the importance of its neighbours.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&gt; </a:t>
              </a:r>
              <a:r>
                <a:rPr b="1"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Main Principle</a:t>
              </a:r>
              <a: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:</a:t>
              </a:r>
              <a:b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Links from imp. </a:t>
              </a:r>
              <a: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</a:t>
              </a:r>
              <a:r>
                <a:rPr lang="en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odes are worth more than links from unimportant nodes.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50" name="Shape 250"/>
          <p:cNvSpPr txBox="1"/>
          <p:nvPr>
            <p:ph type="title"/>
          </p:nvPr>
        </p:nvSpPr>
        <p:spPr>
          <a:xfrm>
            <a:off x="5155275" y="416450"/>
            <a:ext cx="3645300" cy="52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  </a:t>
            </a:r>
            <a:r>
              <a:rPr lang="en" sz="1800">
                <a:solidFill>
                  <a:srgbClr val="FFFFFF"/>
                </a:solidFill>
              </a:rPr>
              <a:t>d</a:t>
            </a:r>
            <a:r>
              <a:rPr lang="en" sz="1800">
                <a:solidFill>
                  <a:srgbClr val="FFFFFF"/>
                </a:solidFill>
              </a:rPr>
              <a:t>. EIGENVECTOR CENTRALITY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308450" y="316875"/>
            <a:ext cx="8631600" cy="94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Characterising the Network Structure</a:t>
            </a:r>
          </a:p>
        </p:txBody>
      </p:sp>
      <p:grpSp>
        <p:nvGrpSpPr>
          <p:cNvPr id="256" name="Shape 256"/>
          <p:cNvGrpSpPr/>
          <p:nvPr/>
        </p:nvGrpSpPr>
        <p:grpSpPr>
          <a:xfrm>
            <a:off x="48333" y="905329"/>
            <a:ext cx="8891731" cy="4100127"/>
            <a:chOff x="5793817" y="-747767"/>
            <a:chExt cx="3221525" cy="3648124"/>
          </a:xfrm>
        </p:grpSpPr>
        <p:pic>
          <p:nvPicPr>
            <p:cNvPr id="257" name="Shape 2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93817" y="-747767"/>
              <a:ext cx="3221525" cy="3648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Shape 258"/>
            <p:cNvSpPr txBox="1"/>
            <p:nvPr/>
          </p:nvSpPr>
          <p:spPr>
            <a:xfrm>
              <a:off x="6013173" y="-433109"/>
              <a:ext cx="2840400" cy="30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61111"/>
                <a:buFont typeface="Arial"/>
                <a:buNone/>
              </a:pPr>
              <a:r>
                <a:rPr b="1" lang="en" sz="18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2. DEGREE DISTRIBUTION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73333"/>
                <a:buFont typeface="Arial"/>
                <a:buNone/>
              </a:pPr>
              <a:b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b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7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Shows how many nodes </a:t>
              </a:r>
              <a:br>
                <a:rPr lang="en" sz="17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7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have each </a:t>
              </a:r>
              <a:r>
                <a:rPr lang="en" sz="17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</a:t>
              </a:r>
              <a:r>
                <a:rPr lang="en" sz="17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ossible degree</a:t>
              </a:r>
              <a:r>
                <a:rPr lang="en" sz="17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</a:t>
              </a:r>
              <a:br>
                <a:rPr lang="en" sz="17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64705"/>
                <a:buFont typeface="Arial"/>
                <a:buNone/>
              </a:pPr>
              <a:r>
                <a:rPr lang="en" sz="17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Useful for comparing 2 networks.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t/>
              </a:r>
              <a:endPara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descr="DEGDIST4.png"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720" y="1654045"/>
            <a:ext cx="3764749" cy="27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08450" y="316875"/>
            <a:ext cx="8631600" cy="94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Characterising the Network Structure</a:t>
            </a:r>
          </a:p>
        </p:txBody>
      </p:sp>
      <p:grpSp>
        <p:nvGrpSpPr>
          <p:cNvPr id="265" name="Shape 265"/>
          <p:cNvGrpSpPr/>
          <p:nvPr/>
        </p:nvGrpSpPr>
        <p:grpSpPr>
          <a:xfrm>
            <a:off x="48215" y="905323"/>
            <a:ext cx="3987926" cy="4100127"/>
            <a:chOff x="5793817" y="-747767"/>
            <a:chExt cx="3221525" cy="3648124"/>
          </a:xfrm>
        </p:grpSpPr>
        <p:pic>
          <p:nvPicPr>
            <p:cNvPr id="266" name="Shape 2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93817" y="-747767"/>
              <a:ext cx="3221525" cy="3648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Shape 267"/>
            <p:cNvSpPr txBox="1"/>
            <p:nvPr/>
          </p:nvSpPr>
          <p:spPr>
            <a:xfrm>
              <a:off x="6013163" y="-433102"/>
              <a:ext cx="2770500" cy="30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61111"/>
                <a:buFont typeface="Arial"/>
                <a:buNone/>
              </a:pPr>
              <a:r>
                <a:rPr b="1" lang="en" sz="18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3. DENSITY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73333"/>
                <a:buFont typeface="Arial"/>
                <a:buNone/>
              </a:pP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&gt; </a:t>
              </a: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Describes how connected a network is.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t/>
              </a:r>
              <a:endParaRPr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73333"/>
                <a:buFont typeface="Arial"/>
                <a:buNone/>
              </a:pP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&gt;</a:t>
              </a: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Density = No. of total edges / No. of possible edges 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descr="desne1.png"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2225" y="1186475"/>
            <a:ext cx="4509050" cy="2149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ne2.png" id="269" name="Shape 2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3349" y="3660975"/>
            <a:ext cx="4925399" cy="61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08450" y="316875"/>
            <a:ext cx="8631600" cy="94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Characterising the Network Structure</a:t>
            </a:r>
          </a:p>
        </p:txBody>
      </p:sp>
      <p:grpSp>
        <p:nvGrpSpPr>
          <p:cNvPr id="275" name="Shape 275"/>
          <p:cNvGrpSpPr/>
          <p:nvPr/>
        </p:nvGrpSpPr>
        <p:grpSpPr>
          <a:xfrm>
            <a:off x="48365" y="905316"/>
            <a:ext cx="8528343" cy="4100127"/>
            <a:chOff x="5793817" y="-747767"/>
            <a:chExt cx="3221525" cy="3648124"/>
          </a:xfrm>
        </p:grpSpPr>
        <p:pic>
          <p:nvPicPr>
            <p:cNvPr id="276" name="Shape 2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93817" y="-747767"/>
              <a:ext cx="3221525" cy="3648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Shape 277"/>
            <p:cNvSpPr txBox="1"/>
            <p:nvPr/>
          </p:nvSpPr>
          <p:spPr>
            <a:xfrm>
              <a:off x="6013163" y="-433102"/>
              <a:ext cx="2770500" cy="30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61111"/>
                <a:buFont typeface="Arial"/>
                <a:buNone/>
              </a:pPr>
              <a:r>
                <a:rPr b="1" lang="en" sz="18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3.a. </a:t>
              </a:r>
              <a:r>
                <a:rPr b="1" lang="en" sz="18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DENSITY in EGO-CENTRIC NETWORKS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73333"/>
                <a:buFont typeface="Arial"/>
                <a:buNone/>
              </a:pP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&gt; </a:t>
              </a: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Commonly used to compare subnetworks.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73333"/>
                <a:buFont typeface="Arial"/>
                <a:buNone/>
              </a:pP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&gt;</a:t>
              </a: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Some nodes will have dense egocentric networks, which means a lot of their friends know one another.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73333"/>
                <a:buFont typeface="Arial"/>
                <a:buNone/>
              </a:pP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&gt; </a:t>
              </a: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Others will have sparse</a:t>
              </a:r>
              <a:b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networks, indicating that </a:t>
              </a: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thei</a:t>
              </a: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</a:t>
              </a:r>
              <a:b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</a:t>
              </a: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onnections do not know each</a:t>
              </a:r>
              <a:b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other.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descr="desne1.png"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125" y="2498700"/>
            <a:ext cx="4509050" cy="214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308450" y="316875"/>
            <a:ext cx="8631600" cy="94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Characterising the Network Structure</a:t>
            </a:r>
          </a:p>
        </p:txBody>
      </p:sp>
      <p:grpSp>
        <p:nvGrpSpPr>
          <p:cNvPr id="284" name="Shape 284"/>
          <p:cNvGrpSpPr/>
          <p:nvPr/>
        </p:nvGrpSpPr>
        <p:grpSpPr>
          <a:xfrm>
            <a:off x="2056442" y="905302"/>
            <a:ext cx="4597438" cy="4100127"/>
            <a:chOff x="6983776" y="-747767"/>
            <a:chExt cx="3221525" cy="3648124"/>
          </a:xfrm>
        </p:grpSpPr>
        <p:pic>
          <p:nvPicPr>
            <p:cNvPr id="285" name="Shape 2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3776" y="-747767"/>
              <a:ext cx="3221525" cy="3648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Shape 286"/>
            <p:cNvSpPr txBox="1"/>
            <p:nvPr/>
          </p:nvSpPr>
          <p:spPr>
            <a:xfrm>
              <a:off x="7209284" y="-490447"/>
              <a:ext cx="2770500" cy="30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61111"/>
                <a:buFont typeface="Arial"/>
                <a:buNone/>
              </a:pPr>
              <a:r>
                <a:rPr b="1" lang="en" sz="18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4. CONNECTIVITY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t/>
              </a:r>
              <a:endParaRPr b="1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73333"/>
                <a:buFont typeface="Arial"/>
                <a:buNone/>
              </a:pP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Minimum no. of </a:t>
              </a: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nodes that would have to be removed</a:t>
              </a: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before the graph gets disconnected.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73333"/>
                <a:buFont typeface="Arial"/>
                <a:buNone/>
              </a:pP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i.e. there is no longer a path from each node to every other node.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6"/>
            <a:ext cx="4254600" cy="481803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2855550" y="3833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OUTLINE</a:t>
            </a:r>
          </a:p>
        </p:txBody>
      </p:sp>
      <p:sp>
        <p:nvSpPr>
          <p:cNvPr id="293" name="Shape 293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GOAL &amp; MOTIVATION  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Basics of Network Theory 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Models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Characterising Network Structures</a:t>
            </a: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Tie Strength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Network Analysis through User Attributes &amp; Behaviour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Propagation in Networks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4294967295" type="title"/>
          </p:nvPr>
        </p:nvSpPr>
        <p:spPr>
          <a:xfrm>
            <a:off x="500300" y="286475"/>
            <a:ext cx="5197200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GOAL</a:t>
            </a:r>
          </a:p>
        </p:txBody>
      </p:sp>
      <p:sp>
        <p:nvSpPr>
          <p:cNvPr id="86" name="Shape 86"/>
          <p:cNvSpPr txBox="1"/>
          <p:nvPr>
            <p:ph idx="4294967295" type="title"/>
          </p:nvPr>
        </p:nvSpPr>
        <p:spPr>
          <a:xfrm>
            <a:off x="500300" y="983525"/>
            <a:ext cx="3609600" cy="306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Introduce techniques  for analysing social relationships, among people or otherwise.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SampleSocialNetwork.png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075" y="1967629"/>
            <a:ext cx="5525751" cy="28667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4538125" y="286475"/>
            <a:ext cx="39129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30555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  TERMINOLOGY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5199300" y="1054475"/>
            <a:ext cx="30507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PEOPLE -                        Nodes</a:t>
            </a:r>
            <a:b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RELATIONSHIPS -    Edges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400" y="162725"/>
            <a:ext cx="5682449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>
            <a:off x="2401925" y="693250"/>
            <a:ext cx="4686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SOCIAL RELATIONSHIPS</a:t>
            </a:r>
          </a:p>
        </p:txBody>
      </p:sp>
      <p:sp>
        <p:nvSpPr>
          <p:cNvPr id="300" name="Shape 300"/>
          <p:cNvSpPr txBox="1"/>
          <p:nvPr>
            <p:ph idx="4294967295" type="body"/>
          </p:nvPr>
        </p:nvSpPr>
        <p:spPr>
          <a:xfrm>
            <a:off x="2855550" y="1377480"/>
            <a:ext cx="3432899" cy="33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91666"/>
              <a:buFont typeface="Arial"/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They are complicated. Mostly depend on: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History 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Similarity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Personal Background &amp; Preferences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Environmental Factors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265500" y="1349450"/>
            <a:ext cx="4045200" cy="232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b="0" lang="en" sz="2400">
                <a:solidFill>
                  <a:schemeClr val="dk2"/>
                </a:solidFill>
              </a:rPr>
              <a:t>To measure </a:t>
            </a:r>
            <a:r>
              <a:rPr lang="en" sz="2400">
                <a:solidFill>
                  <a:schemeClr val="dk2"/>
                </a:solidFill>
              </a:rPr>
              <a:t>social relationships</a:t>
            </a:r>
            <a:r>
              <a:rPr b="0" lang="en" sz="2400">
                <a:solidFill>
                  <a:schemeClr val="dk2"/>
                </a:solidFill>
              </a:rPr>
              <a:t>, the concept of </a:t>
            </a:r>
            <a:r>
              <a:rPr lang="en"/>
              <a:t>TIE STRENGTH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was formulated by Mark Granovetter in 1973.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5014675" y="265700"/>
            <a:ext cx="3708300" cy="27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TIE STRENGTH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30555"/>
              <a:buFont typeface="Arial"/>
              <a:buNone/>
            </a:pPr>
            <a:br>
              <a:rPr b="1"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Measure of the strength of relationship between people.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00" y="783700"/>
            <a:ext cx="3913224" cy="364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662025" y="968550"/>
            <a:ext cx="30054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STRONG TIES</a:t>
            </a:r>
          </a:p>
        </p:txBody>
      </p:sp>
      <p:sp>
        <p:nvSpPr>
          <p:cNvPr id="313" name="Shape 313"/>
          <p:cNvSpPr txBox="1"/>
          <p:nvPr>
            <p:ph idx="4294967295" type="body"/>
          </p:nvPr>
        </p:nvSpPr>
        <p:spPr>
          <a:xfrm>
            <a:off x="615175" y="1384600"/>
            <a:ext cx="2788500" cy="285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91666"/>
              <a:buFont typeface="Arial"/>
              <a:buNone/>
            </a:pP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They are rare. Usually,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16666"/>
              <a:buFont typeface="Raleway"/>
              <a:buChar char="➔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Family members</a:t>
            </a:r>
          </a:p>
          <a:p>
            <a:pPr indent="-3048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Close friends</a:t>
            </a:r>
          </a:p>
          <a:p>
            <a:pPr indent="-3048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With whom one shares personal details</a:t>
            </a:r>
          </a:p>
          <a:p>
            <a:pPr indent="-3048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whom the person will expect and do favours.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625" y="833795"/>
            <a:ext cx="3913224" cy="23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>
            <p:ph idx="4294967295" type="body"/>
          </p:nvPr>
        </p:nvSpPr>
        <p:spPr>
          <a:xfrm>
            <a:off x="5260775" y="1579975"/>
            <a:ext cx="2788500" cy="285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91666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They are much more common.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16666"/>
              <a:buFont typeface="Raleway"/>
              <a:buChar char="➔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Acquaintances</a:t>
            </a:r>
          </a:p>
          <a:p>
            <a:pPr indent="-3048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Casual friendship.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5325225" y="939250"/>
            <a:ext cx="30054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WEAK 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TIES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" type="subTitle"/>
          </p:nvPr>
        </p:nvSpPr>
        <p:spPr>
          <a:xfrm>
            <a:off x="283100" y="1935250"/>
            <a:ext cx="4045200" cy="1499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Important but NOT the only factor which affects social network analysis.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The </a:t>
            </a:r>
            <a:r>
              <a:rPr b="1" lang="en" sz="2400">
                <a:latin typeface="Raleway"/>
                <a:ea typeface="Raleway"/>
                <a:cs typeface="Raleway"/>
                <a:sym typeface="Raleway"/>
              </a:rPr>
              <a:t>flow of information 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through a network relies on tie strengths.</a:t>
            </a:r>
          </a:p>
          <a:p>
            <a:pPr lvl="0" rtl="0" algn="l">
              <a:spcBef>
                <a:spcPts val="0"/>
              </a:spcBef>
              <a:buClr>
                <a:schemeClr val="dk2"/>
              </a:buClr>
              <a:buSzPct val="45833"/>
              <a:buFont typeface="Arial"/>
              <a:buNone/>
            </a:pPr>
            <a:r>
              <a:t/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2" name="Shape 322"/>
          <p:cNvSpPr txBox="1"/>
          <p:nvPr/>
        </p:nvSpPr>
        <p:spPr>
          <a:xfrm>
            <a:off x="283100" y="4654975"/>
            <a:ext cx="6244199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80425" y="248125"/>
            <a:ext cx="37083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30555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TIE STRENGTH</a:t>
            </a:r>
            <a:r>
              <a:rPr b="1"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800" y="212825"/>
            <a:ext cx="2747449" cy="23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>
            <p:ph idx="2" type="body"/>
          </p:nvPr>
        </p:nvSpPr>
        <p:spPr>
          <a:xfrm>
            <a:off x="5487775" y="1092500"/>
            <a:ext cx="2539500" cy="105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16666"/>
              <a:buFont typeface="Raleway"/>
              <a:buChar char="➔"/>
            </a:pPr>
            <a:r>
              <a:rPr lang="en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Aids in fast spreading of diseases.</a:t>
            </a:r>
          </a:p>
          <a:p>
            <a:pPr indent="-3048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Raleway"/>
              <a:buChar char="➔"/>
            </a:pPr>
            <a:r>
              <a:rPr lang="en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May yet provide highly trusted info, eg. a physician.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6" name="Shape 326"/>
          <p:cNvSpPr txBox="1"/>
          <p:nvPr/>
        </p:nvSpPr>
        <p:spPr>
          <a:xfrm>
            <a:off x="5756100" y="299725"/>
            <a:ext cx="2659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WEAK TIES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450" y="2696775"/>
            <a:ext cx="2996525" cy="23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>
            <p:ph idx="2" type="body"/>
          </p:nvPr>
        </p:nvSpPr>
        <p:spPr>
          <a:xfrm>
            <a:off x="5546475" y="3692800"/>
            <a:ext cx="2788500" cy="105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16666"/>
              <a:buFont typeface="Raleway"/>
              <a:buChar char="➔"/>
            </a:pPr>
            <a:r>
              <a:rPr lang="en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Trusted networks.</a:t>
            </a:r>
          </a:p>
          <a:p>
            <a:pPr indent="-3048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Raleway"/>
              <a:buChar char="➔"/>
            </a:pPr>
            <a:r>
              <a:rPr lang="en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Political influence/</a:t>
            </a:r>
            <a:r>
              <a:rPr lang="en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lea</a:t>
            </a:r>
            <a:r>
              <a:rPr lang="en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nings.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5709075" y="2769250"/>
            <a:ext cx="2659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STRONG TIES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308450" y="316875"/>
            <a:ext cx="8631600" cy="94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457200" lvl="0" marL="914400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ROLE OF TIE STRENGTH</a:t>
            </a:r>
          </a:p>
        </p:txBody>
      </p:sp>
      <p:grpSp>
        <p:nvGrpSpPr>
          <p:cNvPr id="335" name="Shape 335"/>
          <p:cNvGrpSpPr/>
          <p:nvPr/>
        </p:nvGrpSpPr>
        <p:grpSpPr>
          <a:xfrm>
            <a:off x="54585" y="1755801"/>
            <a:ext cx="2968313" cy="1873676"/>
            <a:chOff x="5781336" y="598172"/>
            <a:chExt cx="3221525" cy="3648124"/>
          </a:xfrm>
        </p:grpSpPr>
        <p:pic>
          <p:nvPicPr>
            <p:cNvPr id="336" name="Shape 3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81336" y="598172"/>
              <a:ext cx="3221525" cy="3648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Shape 337"/>
            <p:cNvSpPr txBox="1"/>
            <p:nvPr/>
          </p:nvSpPr>
          <p:spPr>
            <a:xfrm>
              <a:off x="6056850" y="753145"/>
              <a:ext cx="2773500" cy="3090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latin typeface="Raleway"/>
                  <a:ea typeface="Raleway"/>
                  <a:cs typeface="Raleway"/>
                  <a:sym typeface="Raleway"/>
                </a:rPr>
                <a:t>Granovetter in his paper “The Strength of Weak Ties” (1973) mentions how people got a job from relatively casual relationships (weak ties) and not strong ties.</a:t>
              </a: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275" y="1205775"/>
            <a:ext cx="2501450" cy="121052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3551201" y="1298800"/>
            <a:ext cx="21954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Weak Ties play a significant role in how organizations and social groups function.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650" y="3161149"/>
            <a:ext cx="2501450" cy="121052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3592676" y="3225600"/>
            <a:ext cx="21954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Strong ties are important too.</a:t>
            </a:r>
            <a:br>
              <a:rPr b="1"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Committed, trustworthy, reliable.</a:t>
            </a:r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825" y="2376225"/>
            <a:ext cx="2501450" cy="121052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/>
        </p:nvSpPr>
        <p:spPr>
          <a:xfrm>
            <a:off x="6357851" y="2440675"/>
            <a:ext cx="21954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People with Strong ties provide each other with access to food stamps, health care, money, social support.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158225" y="316875"/>
            <a:ext cx="8985900" cy="94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FACTORS INFLUENCING TIE STRENGTH</a:t>
            </a:r>
          </a:p>
        </p:txBody>
      </p:sp>
      <p:grpSp>
        <p:nvGrpSpPr>
          <p:cNvPr id="349" name="Shape 349"/>
          <p:cNvGrpSpPr/>
          <p:nvPr/>
        </p:nvGrpSpPr>
        <p:grpSpPr>
          <a:xfrm>
            <a:off x="2050566" y="1116164"/>
            <a:ext cx="4597438" cy="3473014"/>
            <a:chOff x="6983776" y="-747767"/>
            <a:chExt cx="3221525" cy="3648124"/>
          </a:xfrm>
        </p:grpSpPr>
        <p:pic>
          <p:nvPicPr>
            <p:cNvPr id="350" name="Shape 3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3776" y="-747767"/>
              <a:ext cx="3221525" cy="3648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Shape 351"/>
            <p:cNvSpPr txBox="1"/>
            <p:nvPr/>
          </p:nvSpPr>
          <p:spPr>
            <a:xfrm>
              <a:off x="7209284" y="-490447"/>
              <a:ext cx="2770500" cy="30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TIME.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EMOTIONAL INTENSITY.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INTIMACY.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RECIPROCAL SERVICES.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SOCIAL DISTANCE.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EMOTIONAL SUPPORT.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STRUCTURAL FEATURES LIKE MUTUAL FRIENDS.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181050" y="141150"/>
            <a:ext cx="8781900" cy="94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457200" lvl="0" marL="457200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How to measure these factors?</a:t>
            </a:r>
          </a:p>
        </p:txBody>
      </p:sp>
      <p:grpSp>
        <p:nvGrpSpPr>
          <p:cNvPr id="357" name="Shape 357"/>
          <p:cNvGrpSpPr/>
          <p:nvPr/>
        </p:nvGrpSpPr>
        <p:grpSpPr>
          <a:xfrm>
            <a:off x="181052" y="1700931"/>
            <a:ext cx="2758592" cy="2226085"/>
            <a:chOff x="6983776" y="-304726"/>
            <a:chExt cx="3221525" cy="3648124"/>
          </a:xfrm>
        </p:grpSpPr>
        <p:pic>
          <p:nvPicPr>
            <p:cNvPr id="358" name="Shape 3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3776" y="-304726"/>
              <a:ext cx="3221525" cy="3648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Shape 359"/>
            <p:cNvSpPr txBox="1"/>
            <p:nvPr/>
          </p:nvSpPr>
          <p:spPr>
            <a:xfrm>
              <a:off x="7209284" y="60037"/>
              <a:ext cx="2770500" cy="30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SOCIAL DISTANCE</a:t>
              </a:r>
            </a:p>
            <a:p>
              <a:pPr indent="-323850" lvl="0" marL="45720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100000"/>
                <a:buFont typeface="Raleway"/>
                <a:buChar char="-"/>
              </a:pP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Age diff.</a:t>
              </a:r>
            </a:p>
            <a:p>
              <a:pPr indent="-323850" lvl="0" marL="45720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100000"/>
                <a:buFont typeface="Raleway"/>
                <a:buChar char="-"/>
              </a:pP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No. of educational degrees.</a:t>
              </a:r>
            </a:p>
            <a:p>
              <a:pPr indent="-323850" lvl="0" marL="45720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100000"/>
                <a:buFont typeface="Raleway"/>
                <a:buChar char="-"/>
              </a:pP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No. of occupations.</a:t>
              </a:r>
            </a:p>
          </p:txBody>
        </p:sp>
      </p:grpSp>
      <p:grpSp>
        <p:nvGrpSpPr>
          <p:cNvPr id="360" name="Shape 360"/>
          <p:cNvGrpSpPr/>
          <p:nvPr/>
        </p:nvGrpSpPr>
        <p:grpSpPr>
          <a:xfrm>
            <a:off x="2023878" y="906490"/>
            <a:ext cx="4990786" cy="643164"/>
            <a:chOff x="7048067" y="-1168595"/>
            <a:chExt cx="3221525" cy="3648124"/>
          </a:xfrm>
        </p:grpSpPr>
        <p:pic>
          <p:nvPicPr>
            <p:cNvPr id="361" name="Shape 3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48067" y="-1168595"/>
              <a:ext cx="3221525" cy="3648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Shape 362"/>
            <p:cNvSpPr txBox="1"/>
            <p:nvPr/>
          </p:nvSpPr>
          <p:spPr>
            <a:xfrm>
              <a:off x="7345435" y="-1168549"/>
              <a:ext cx="2770500" cy="30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FACEBOOK DATA WAS COLLECTED IN GILBERT &amp; KARAHALIOS’ WORK (2009)</a:t>
              </a:r>
            </a:p>
          </p:txBody>
        </p:sp>
      </p:grpSp>
      <p:grpSp>
        <p:nvGrpSpPr>
          <p:cNvPr id="363" name="Shape 363"/>
          <p:cNvGrpSpPr/>
          <p:nvPr/>
        </p:nvGrpSpPr>
        <p:grpSpPr>
          <a:xfrm>
            <a:off x="3139977" y="1771356"/>
            <a:ext cx="2758592" cy="2226085"/>
            <a:chOff x="6983776" y="-304726"/>
            <a:chExt cx="3221525" cy="3648124"/>
          </a:xfrm>
        </p:grpSpPr>
        <p:pic>
          <p:nvPicPr>
            <p:cNvPr id="364" name="Shape 3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3776" y="-304726"/>
              <a:ext cx="3221525" cy="3648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Shape 365"/>
            <p:cNvSpPr txBox="1"/>
            <p:nvPr/>
          </p:nvSpPr>
          <p:spPr>
            <a:xfrm>
              <a:off x="7209284" y="60037"/>
              <a:ext cx="2770500" cy="30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INTENSITY</a:t>
              </a:r>
            </a:p>
            <a:p>
              <a:pPr indent="-323850" lvl="0" marL="45720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100000"/>
                <a:buFont typeface="Raleway"/>
                <a:buChar char="-"/>
              </a:pP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No. of words on each other’s walls.</a:t>
              </a:r>
            </a:p>
            <a:p>
              <a:pPr indent="-323850" lvl="0" marL="45720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100000"/>
                <a:buFont typeface="Raleway"/>
                <a:buChar char="-"/>
              </a:pP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Depth of email threads in their communications.</a:t>
              </a:r>
            </a:p>
          </p:txBody>
        </p:sp>
      </p:grpSp>
      <p:grpSp>
        <p:nvGrpSpPr>
          <p:cNvPr id="366" name="Shape 366"/>
          <p:cNvGrpSpPr/>
          <p:nvPr/>
        </p:nvGrpSpPr>
        <p:grpSpPr>
          <a:xfrm>
            <a:off x="6098896" y="1771317"/>
            <a:ext cx="2758592" cy="2314005"/>
            <a:chOff x="6983776" y="-304726"/>
            <a:chExt cx="3221525" cy="3648124"/>
          </a:xfrm>
        </p:grpSpPr>
        <p:pic>
          <p:nvPicPr>
            <p:cNvPr id="367" name="Shape 3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3776" y="-304726"/>
              <a:ext cx="3221525" cy="3648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" name="Shape 368"/>
            <p:cNvSpPr txBox="1"/>
            <p:nvPr/>
          </p:nvSpPr>
          <p:spPr>
            <a:xfrm>
              <a:off x="7209299" y="-133433"/>
              <a:ext cx="2770500" cy="30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INTIMACY</a:t>
              </a:r>
            </a:p>
            <a:p>
              <a:pPr indent="-323850" lvl="0" marL="45720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100000"/>
                <a:buFont typeface="Raleway"/>
                <a:buChar char="-"/>
              </a:pP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No. of days since last communication</a:t>
              </a:r>
            </a:p>
            <a:p>
              <a:pPr indent="-323850" lvl="0" marL="45720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100000"/>
                <a:buFont typeface="Raleway"/>
                <a:buChar char="-"/>
              </a:pP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No. of mutual friends.</a:t>
              </a:r>
            </a:p>
            <a:p>
              <a:pPr indent="-323850" lvl="0" marL="45720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100000"/>
                <a:buFont typeface="Raleway"/>
                <a:buChar char="-"/>
              </a:pPr>
              <a:r>
                <a:rPr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No. of intimate words in their fb convo.</a:t>
              </a:r>
            </a:p>
          </p:txBody>
        </p:sp>
      </p:grpSp>
      <p:grpSp>
        <p:nvGrpSpPr>
          <p:cNvPr id="369" name="Shape 369"/>
          <p:cNvGrpSpPr/>
          <p:nvPr/>
        </p:nvGrpSpPr>
        <p:grpSpPr>
          <a:xfrm>
            <a:off x="1394773" y="4078299"/>
            <a:ext cx="6812626" cy="643150"/>
            <a:chOff x="7048064" y="-1168539"/>
            <a:chExt cx="4397512" cy="3648043"/>
          </a:xfrm>
        </p:grpSpPr>
        <p:pic>
          <p:nvPicPr>
            <p:cNvPr id="370" name="Shape 3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48064" y="-1168539"/>
              <a:ext cx="4397512" cy="36480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Shape 371"/>
            <p:cNvSpPr txBox="1"/>
            <p:nvPr/>
          </p:nvSpPr>
          <p:spPr>
            <a:xfrm>
              <a:off x="7345425" y="-1168539"/>
              <a:ext cx="3801300" cy="309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THIS METHOD WAS ACCURATE IN DETERMINING TIES TO WITHIN 10 % OF ACTUAL VALUE.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4819625" y="2655825"/>
            <a:ext cx="4045200" cy="568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>
              <a:solidFill>
                <a:schemeClr val="dk2"/>
              </a:solidFill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265500" y="359450"/>
            <a:ext cx="3708300" cy="4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TIE STRENGTH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AND NETWORK STRUCTURE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Strong Ties appear in clusters.</a:t>
            </a:r>
          </a:p>
        </p:txBody>
      </p:sp>
      <p:pic>
        <p:nvPicPr>
          <p:cNvPr descr="strties.png"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675" y="809387"/>
            <a:ext cx="4229100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265500" y="1349450"/>
            <a:ext cx="4045200" cy="2325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>
              <a:solidFill>
                <a:schemeClr val="dk2"/>
              </a:solidFill>
            </a:endParaRPr>
          </a:p>
        </p:txBody>
      </p:sp>
      <p:sp>
        <p:nvSpPr>
          <p:cNvPr id="384" name="Shape 384"/>
          <p:cNvSpPr txBox="1"/>
          <p:nvPr/>
        </p:nvSpPr>
        <p:spPr>
          <a:xfrm>
            <a:off x="5014675" y="43075"/>
            <a:ext cx="3708300" cy="45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TIE STRENGTH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AND NETWORK PROPAGATION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Gist:</a:t>
            </a:r>
            <a:b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If we pass information to our strong ties and if they pass it to their </a:t>
            </a:r>
            <a: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strong ties</a:t>
            </a: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it will not go very far; instead, it is likely to reach people who have already received the message.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strties.png"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25" y="983687"/>
            <a:ext cx="4229100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452950" y="1935275"/>
            <a:ext cx="4045200" cy="41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2400">
              <a:solidFill>
                <a:schemeClr val="dk2"/>
              </a:solidFill>
            </a:endParaRPr>
          </a:p>
        </p:txBody>
      </p:sp>
      <p:sp>
        <p:nvSpPr>
          <p:cNvPr id="391" name="Shape 391"/>
          <p:cNvSpPr txBox="1"/>
          <p:nvPr/>
        </p:nvSpPr>
        <p:spPr>
          <a:xfrm>
            <a:off x="4985775" y="0"/>
            <a:ext cx="3708300" cy="4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TIE STRENGTH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AND NETWORK PROPAGATION</a:t>
            </a:r>
            <a:br>
              <a:rPr b="1"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Gist:</a:t>
            </a:r>
            <a:b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Since there is usually smaller overlap in friends between a person and their </a:t>
            </a:r>
            <a: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weak ties</a:t>
            </a: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the weakly connected people have a chance to spread the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information to new people whom the source did not know.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wkti.png"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25" y="804550"/>
            <a:ext cx="4424525" cy="32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6"/>
            <a:ext cx="4254600" cy="481803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2855550" y="3833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Motivation</a:t>
            </a:r>
          </a:p>
        </p:txBody>
      </p:sp>
      <p:sp>
        <p:nvSpPr>
          <p:cNvPr id="96" name="Shape 96"/>
          <p:cNvSpPr txBox="1"/>
          <p:nvPr>
            <p:ph idx="4294967295" type="body"/>
          </p:nvPr>
        </p:nvSpPr>
        <p:spPr>
          <a:xfrm>
            <a:off x="2855550" y="1377480"/>
            <a:ext cx="3432899" cy="33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  WHY UNDERSTAND SOCIAL NETWORKS?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16666"/>
              <a:buFont typeface="Raleway"/>
              <a:buChar char="➔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Organisations can control disease outbreaks.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16666"/>
              <a:buFont typeface="Raleway"/>
              <a:buChar char="➔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Businesses can provide immediate assistance to people who have problems/complaints.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16666"/>
              <a:buFont typeface="Raleway"/>
              <a:buChar char="➔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Content providers can show relevant content.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16666"/>
              <a:buFont typeface="Raleway"/>
              <a:buChar char="➔"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Understanding motivation behind contributing to Wikipedia, etc.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6"/>
            <a:ext cx="4254600" cy="481803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2855550" y="3833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OUTLINE</a:t>
            </a:r>
          </a:p>
        </p:txBody>
      </p:sp>
      <p:sp>
        <p:nvSpPr>
          <p:cNvPr id="399" name="Shape 39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GOAL &amp; MOTIVATION  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Basics of Network Theory 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Models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Characterising Network Structures 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Tie Strength 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Network Analysis through User Attributes &amp; Behaviour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Propagation in Networks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464475" y="524050"/>
            <a:ext cx="8147400" cy="383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Understanding Network Structure through User Attributes, Behaviour and Content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x="318400" y="1706725"/>
            <a:ext cx="4045200" cy="781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410" name="Shape 4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b="1" lang="en"/>
              <a:t>Attributes</a:t>
            </a:r>
            <a:r>
              <a:rPr lang="en"/>
              <a:t> - Age, gender, location etc.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b="1" lang="en"/>
              <a:t>Behaviour</a:t>
            </a:r>
            <a:r>
              <a:rPr lang="en"/>
              <a:t> - </a:t>
            </a:r>
            <a:br>
              <a:rPr lang="en"/>
            </a:br>
            <a:r>
              <a:rPr lang="en"/>
              <a:t>Actions taken by nodes. </a:t>
            </a:r>
          </a:p>
          <a:p>
            <a:pPr indent="-228600" lvl="1" marL="914400" rtl="0">
              <a:spcBef>
                <a:spcPts val="0"/>
              </a:spcBef>
              <a:buChar char="◆"/>
            </a:pPr>
            <a:r>
              <a:rPr lang="en"/>
              <a:t>How frequently the user posts.</a:t>
            </a:r>
          </a:p>
          <a:p>
            <a:pPr indent="-228600" lvl="1" marL="914400" rtl="0">
              <a:spcBef>
                <a:spcPts val="0"/>
              </a:spcBef>
              <a:buChar char="◆"/>
            </a:pPr>
            <a:r>
              <a:rPr lang="en"/>
              <a:t>How many friends/followers/following</a:t>
            </a:r>
          </a:p>
          <a:p>
            <a:pPr indent="-228600" lvl="1" marL="914400" rtl="0">
              <a:spcBef>
                <a:spcPts val="0"/>
              </a:spcBef>
              <a:buChar char="◆"/>
            </a:pPr>
            <a:r>
              <a:rPr lang="en"/>
              <a:t>How many times user reacts to shared content etc.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b="1" lang="en"/>
              <a:t>Content</a:t>
            </a:r>
            <a:r>
              <a:rPr lang="en"/>
              <a:t> - It is the type of things the user posts and talks about with his/her friends.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265500" y="54760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 example showing its importance</a:t>
            </a:r>
          </a:p>
        </p:txBody>
      </p:sp>
      <p:sp>
        <p:nvSpPr>
          <p:cNvPr id="416" name="Shape 4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Just looking at the graph, we see that there are two clusters but no idea as to why they are so.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b="1" lang="en"/>
              <a:t>Color Coding</a:t>
            </a:r>
          </a:p>
          <a:p>
            <a:pPr indent="-228600" lvl="1" marL="914400" rtl="0">
              <a:spcBef>
                <a:spcPts val="0"/>
              </a:spcBef>
              <a:buChar char="◆"/>
            </a:pPr>
            <a:r>
              <a:rPr b="1" lang="en"/>
              <a:t>Black </a:t>
            </a:r>
            <a:r>
              <a:rPr lang="en"/>
              <a:t>- Posts mostly in Spanish</a:t>
            </a:r>
          </a:p>
          <a:p>
            <a:pPr indent="-228600" lvl="1" marL="914400" rtl="0">
              <a:spcBef>
                <a:spcPts val="0"/>
              </a:spcBef>
              <a:buChar char="◆"/>
            </a:pPr>
            <a:r>
              <a:rPr b="1" lang="en"/>
              <a:t>White</a:t>
            </a:r>
            <a:r>
              <a:rPr lang="en"/>
              <a:t> - Posts only in English</a:t>
            </a:r>
          </a:p>
          <a:p>
            <a:pPr indent="-228600" lvl="1" marL="914400" rtl="0">
              <a:spcBef>
                <a:spcPts val="0"/>
              </a:spcBef>
              <a:buChar char="◆"/>
            </a:pPr>
            <a:r>
              <a:rPr b="1" lang="en"/>
              <a:t>Gray </a:t>
            </a:r>
            <a:r>
              <a:rPr lang="en"/>
              <a:t>- Multiple languages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Now we have a clear idea of this clustering only because of analysing the attribute </a:t>
            </a:r>
            <a:r>
              <a:rPr b="1" lang="en"/>
              <a:t>Primary </a:t>
            </a:r>
            <a:r>
              <a:rPr b="1" lang="en"/>
              <a:t>Language</a:t>
            </a:r>
            <a:r>
              <a:rPr lang="en"/>
              <a:t>.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801150"/>
            <a:ext cx="4200599" cy="24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 txBox="1"/>
          <p:nvPr/>
        </p:nvSpPr>
        <p:spPr>
          <a:xfrm>
            <a:off x="399075" y="4281425"/>
            <a:ext cx="3721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EGO NETWORK OF A TWITTER USER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236125" y="1024850"/>
            <a:ext cx="4045200" cy="2307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Analyse based on attributes and behaviour?</a:t>
            </a:r>
          </a:p>
        </p:txBody>
      </p:sp>
      <p:sp>
        <p:nvSpPr>
          <p:cNvPr id="424" name="Shape 424"/>
          <p:cNvSpPr txBox="1"/>
          <p:nvPr>
            <p:ph idx="2" type="body"/>
          </p:nvPr>
        </p:nvSpPr>
        <p:spPr>
          <a:xfrm>
            <a:off x="5045325" y="971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Base analysis on Structure.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Identify clusters/isolated node</a:t>
            </a:r>
            <a:r>
              <a:rPr lang="en"/>
              <a:t>s.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Pick up nodes from different clusters and also same clusters.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Try to find a common attribute/behaviour and color the graph with it.</a:t>
            </a:r>
            <a:br>
              <a:rPr lang="en"/>
            </a:br>
          </a:p>
          <a:p>
            <a:pPr indent="-228600" lvl="0" marL="457200">
              <a:spcBef>
                <a:spcPts val="0"/>
              </a:spcBef>
              <a:buChar char="➔"/>
            </a:pPr>
            <a:r>
              <a:rPr lang="en"/>
              <a:t>See the network and </a:t>
            </a:r>
            <a:r>
              <a:rPr lang="en"/>
              <a:t>whether</a:t>
            </a:r>
            <a:r>
              <a:rPr lang="en"/>
              <a:t> it </a:t>
            </a:r>
            <a:r>
              <a:rPr lang="en"/>
              <a:t>justifies the clustering/isolated nodes.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Cub Example</a:t>
            </a:r>
          </a:p>
        </p:txBody>
      </p:sp>
      <p:sp>
        <p:nvSpPr>
          <p:cNvPr id="430" name="Shape 430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➔"/>
            </a:pPr>
            <a:r>
              <a:rPr lang="en" sz="1800"/>
              <a:t>A graph of youtube videos that have the tag ‘cub’.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➔"/>
            </a:pPr>
            <a:r>
              <a:rPr lang="en" sz="1800"/>
              <a:t>We clearly see two clusters.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➔"/>
            </a:pPr>
            <a:r>
              <a:rPr lang="en" sz="1800"/>
              <a:t>Now we randomly pick some nodes from the left and right clusters and analyse them.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0974"/>
            <a:ext cx="4878524" cy="30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253725" y="16880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Conclusion:</a:t>
            </a:r>
          </a:p>
          <a:p>
            <a:pPr indent="457200" lvl="0" rtl="0" algn="l">
              <a:spcBef>
                <a:spcPts val="0"/>
              </a:spcBef>
              <a:buNone/>
            </a:pPr>
            <a:r>
              <a:rPr lang="en"/>
              <a:t>Hand in Hand </a:t>
            </a:r>
          </a:p>
        </p:txBody>
      </p:sp>
      <p:sp>
        <p:nvSpPr>
          <p:cNvPr id="437" name="Shape 4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b="1" lang="en"/>
              <a:t>Left clusters </a:t>
            </a:r>
            <a:r>
              <a:rPr lang="en"/>
              <a:t>: Videos related to Chicago Cubs.</a:t>
            </a:r>
            <a:br>
              <a:rPr lang="en"/>
            </a:br>
            <a:r>
              <a:rPr b="1" lang="en"/>
              <a:t>Right ones </a:t>
            </a:r>
            <a:r>
              <a:rPr lang="en"/>
              <a:t>: About animals.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Further within clusters again we can have structural analysis about density and how many nodes have the keywords etc.</a:t>
            </a:r>
            <a:br>
              <a:rPr lang="en"/>
            </a:br>
          </a:p>
          <a:p>
            <a:pPr indent="-228600" lvl="0" marL="457200">
              <a:spcBef>
                <a:spcPts val="0"/>
              </a:spcBef>
              <a:buChar char="➔"/>
            </a:pPr>
            <a:r>
              <a:rPr lang="en"/>
              <a:t>These</a:t>
            </a:r>
            <a:r>
              <a:rPr lang="en"/>
              <a:t> both work hand in hand to extract information.</a:t>
            </a: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12" y="1519150"/>
            <a:ext cx="4185425" cy="30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Shape 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6"/>
            <a:ext cx="4254600" cy="4818037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Shape 444"/>
          <p:cNvSpPr txBox="1"/>
          <p:nvPr/>
        </p:nvSpPr>
        <p:spPr>
          <a:xfrm>
            <a:off x="2855550" y="3833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OUTLINE</a:t>
            </a:r>
          </a:p>
        </p:txBody>
      </p:sp>
      <p:sp>
        <p:nvSpPr>
          <p:cNvPr id="445" name="Shape 44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GOAL &amp; MOTIVATION  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Basics of Network Theory 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Models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Characterising Network Structures 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Tie Strength 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Network Analysis through User Attributes &amp; Behaviour 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Propagation in Networks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941478" y="547565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Propagation</a:t>
            </a:r>
            <a:r>
              <a:rPr lang="en"/>
              <a:t> In Networks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x="241975" y="997625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Epidemic Models</a:t>
            </a:r>
          </a:p>
        </p:txBody>
      </p:sp>
      <p:sp>
        <p:nvSpPr>
          <p:cNvPr id="456" name="Shape 45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More of a </a:t>
            </a:r>
            <a:r>
              <a:rPr b="1" lang="en"/>
              <a:t>classification model</a:t>
            </a:r>
            <a:r>
              <a:rPr lang="en"/>
              <a:t>, rather than propagation.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Classifies nodes in one of the three categories.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◆"/>
            </a:pPr>
            <a:r>
              <a:rPr lang="en" sz="1800"/>
              <a:t>S - </a:t>
            </a:r>
            <a:r>
              <a:rPr lang="en" sz="1800"/>
              <a:t>Susceptible</a:t>
            </a:r>
            <a:r>
              <a:rPr lang="en" sz="1800"/>
              <a:t> to disease.  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◆"/>
            </a:pPr>
            <a:r>
              <a:rPr lang="en" sz="1800"/>
              <a:t>I - Infected with disease.</a:t>
            </a:r>
          </a:p>
          <a:p>
            <a:pPr indent="-342900" lvl="1" marL="914400">
              <a:spcBef>
                <a:spcPts val="0"/>
              </a:spcBef>
              <a:buSzPct val="100000"/>
              <a:buChar char="◆"/>
            </a:pPr>
            <a:r>
              <a:rPr lang="en" sz="1800"/>
              <a:t>R - Recovered from the disease.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663200" y="2810875"/>
            <a:ext cx="32778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 model which describes disease patterns.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6"/>
            <a:ext cx="4254600" cy="4818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2855550" y="3833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OUTLINE</a:t>
            </a:r>
          </a:p>
        </p:txBody>
      </p:sp>
      <p:sp>
        <p:nvSpPr>
          <p:cNvPr id="103" name="Shape 103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GOAL &amp; MOTIVATION  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Basics of Network Theory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Characterising Network Structures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Models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Tie Strength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Network Analysis through User Attributes &amp; Behaviour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Propagation in Networks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189075" y="632075"/>
            <a:ext cx="4045200" cy="769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Epidemic Model</a:t>
            </a:r>
          </a:p>
        </p:txBody>
      </p:sp>
      <p:sp>
        <p:nvSpPr>
          <p:cNvPr id="463" name="Shape 46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Furthermore</a:t>
            </a:r>
            <a:r>
              <a:rPr lang="en"/>
              <a:t> it classifies the diseases as SI,SIR,SIRS,SIS.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The idea can be applied to Social media.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We can classify the nodes for a  particular propagation.</a:t>
            </a:r>
            <a:br>
              <a:rPr lang="en"/>
            </a:br>
          </a:p>
          <a:p>
            <a:pPr indent="-228600" lvl="0" marL="457200">
              <a:spcBef>
                <a:spcPts val="0"/>
              </a:spcBef>
              <a:buChar char="➔"/>
            </a:pPr>
            <a:r>
              <a:rPr lang="en"/>
              <a:t>Also we can classify the item propagating as SI/SIR/SIRS,SIS.</a:t>
            </a:r>
          </a:p>
        </p:txBody>
      </p:sp>
      <p:pic>
        <p:nvPicPr>
          <p:cNvPr id="464" name="Shape 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25" y="2133375"/>
            <a:ext cx="3281985" cy="21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Threshold Model</a:t>
            </a:r>
          </a:p>
        </p:txBody>
      </p:sp>
      <p:sp>
        <p:nvSpPr>
          <p:cNvPr id="470" name="Shape 47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It considers flow of the disease through immediate neighbours.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In a k-threshold model, a node’s k immediate neighbours should be infected and should propagate for the node to get infected.</a:t>
            </a:r>
            <a:br>
              <a:rPr lang="en"/>
            </a:br>
          </a:p>
          <a:p>
            <a:pPr indent="-228600" lvl="0" marL="457200">
              <a:spcBef>
                <a:spcPts val="0"/>
              </a:spcBef>
              <a:buChar char="➔"/>
            </a:pPr>
            <a:r>
              <a:rPr lang="en"/>
              <a:t>In this way we update the infected nodes based on </a:t>
            </a:r>
            <a:r>
              <a:rPr lang="en"/>
              <a:t>neighbors</a:t>
            </a:r>
            <a:r>
              <a:rPr lang="en"/>
              <a:t> at each timestamp.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title"/>
          </p:nvPr>
        </p:nvSpPr>
        <p:spPr>
          <a:xfrm>
            <a:off x="265500" y="254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dynamic propagation</a:t>
            </a:r>
          </a:p>
        </p:txBody>
      </p:sp>
      <p:sp>
        <p:nvSpPr>
          <p:cNvPr id="476" name="Shape 47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➔"/>
            </a:pPr>
            <a:r>
              <a:rPr b="1" lang="en" sz="3000"/>
              <a:t>This is 1-threshold propagation.</a:t>
            </a:r>
          </a:p>
          <a:p>
            <a:pPr indent="-419100" lvl="0" marL="457200">
              <a:spcBef>
                <a:spcPts val="0"/>
              </a:spcBef>
              <a:buSzPct val="100000"/>
              <a:buChar char="➔"/>
            </a:pPr>
            <a:r>
              <a:rPr b="1" lang="en" sz="3000"/>
              <a:t>It ends up infecting all the nodes.</a:t>
            </a:r>
          </a:p>
        </p:txBody>
      </p:sp>
      <p:pic>
        <p:nvPicPr>
          <p:cNvPr descr="1-tresholdslow_version.gif" id="477" name="Shape 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724950"/>
            <a:ext cx="4043804" cy="326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type="title"/>
          </p:nvPr>
        </p:nvSpPr>
        <p:spPr>
          <a:xfrm>
            <a:off x="265500" y="4067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dynamic propagation</a:t>
            </a:r>
          </a:p>
        </p:txBody>
      </p:sp>
      <p:sp>
        <p:nvSpPr>
          <p:cNvPr id="483" name="Shape 4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➔"/>
            </a:pPr>
            <a:r>
              <a:rPr b="1" lang="en" sz="3000"/>
              <a:t>This is 2-threshold propagation.</a:t>
            </a:r>
          </a:p>
          <a:p>
            <a:pPr indent="-419100" lvl="0" marL="457200">
              <a:spcBef>
                <a:spcPts val="0"/>
              </a:spcBef>
              <a:buSzPct val="100000"/>
              <a:buChar char="➔"/>
            </a:pPr>
            <a:r>
              <a:rPr b="1" lang="en" sz="3000"/>
              <a:t>It gets saturated after 4 steps.</a:t>
            </a:r>
          </a:p>
        </p:txBody>
      </p:sp>
      <p:pic>
        <p:nvPicPr>
          <p:cNvPr descr="2thresholfslow_version.gif"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877350"/>
            <a:ext cx="3855119" cy="31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Stochastic Model</a:t>
            </a:r>
          </a:p>
        </p:txBody>
      </p:sp>
      <p:sp>
        <p:nvSpPr>
          <p:cNvPr id="490" name="Shape 490"/>
          <p:cNvSpPr txBox="1"/>
          <p:nvPr>
            <p:ph idx="1" type="subTitle"/>
          </p:nvPr>
        </p:nvSpPr>
        <p:spPr>
          <a:xfrm>
            <a:off x="265500" y="2735370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Probabilities</a:t>
            </a:r>
            <a:r>
              <a:rPr lang="en"/>
              <a:t> are induced.</a:t>
            </a:r>
          </a:p>
        </p:txBody>
      </p:sp>
      <p:sp>
        <p:nvSpPr>
          <p:cNvPr id="491" name="Shape 49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The models we discussed till now consider a deterministic infection and propagation.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This model considers </a:t>
            </a:r>
            <a:r>
              <a:rPr lang="en"/>
              <a:t>probabilities</a:t>
            </a:r>
          </a:p>
          <a:p>
            <a:pPr indent="-228600" lvl="1" marL="914400" rtl="0">
              <a:spcBef>
                <a:spcPts val="0"/>
              </a:spcBef>
              <a:buChar char="◆"/>
            </a:pPr>
            <a:r>
              <a:rPr b="1" lang="en"/>
              <a:t>Probability</a:t>
            </a:r>
            <a:r>
              <a:rPr b="1" lang="en"/>
              <a:t> of Propagation </a:t>
            </a:r>
            <a:r>
              <a:rPr lang="en"/>
              <a:t>- Given a node has disease with this probability, its neighbours get infected.</a:t>
            </a:r>
          </a:p>
          <a:p>
            <a:pPr indent="-228600" lvl="1" marL="914400">
              <a:spcBef>
                <a:spcPts val="0"/>
              </a:spcBef>
              <a:buChar char="◆"/>
            </a:pPr>
            <a:r>
              <a:rPr b="1" lang="en"/>
              <a:t>Probability Of Infection</a:t>
            </a:r>
            <a:r>
              <a:rPr lang="en"/>
              <a:t> - With what probability a node carries disease.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265500" y="257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Basic Example</a:t>
            </a:r>
          </a:p>
        </p:txBody>
      </p:sp>
      <p:sp>
        <p:nvSpPr>
          <p:cNvPr id="497" name="Shape 49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p(P) = 0.8 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Node A is infected with P(I) = 1.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Considering 1-threshold propagation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p(I)</a:t>
            </a:r>
            <a:r>
              <a:rPr baseline="-25000" lang="en"/>
              <a:t>B</a:t>
            </a:r>
            <a:r>
              <a:rPr lang="en"/>
              <a:t> = p(I)</a:t>
            </a:r>
            <a:r>
              <a:rPr baseline="-25000" lang="en"/>
              <a:t>A</a:t>
            </a:r>
            <a:r>
              <a:rPr lang="en"/>
              <a:t>*p(P) = 1*0.8 = 0.8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p(I)</a:t>
            </a:r>
            <a:r>
              <a:rPr baseline="-25000" lang="en"/>
              <a:t>C</a:t>
            </a:r>
            <a:r>
              <a:rPr lang="en"/>
              <a:t> = p(I)</a:t>
            </a:r>
            <a:r>
              <a:rPr baseline="-25000" lang="en"/>
              <a:t>B</a:t>
            </a:r>
            <a:r>
              <a:rPr lang="en"/>
              <a:t>*p(P) = 0.8*0.8 = 0.64</a:t>
            </a:r>
          </a:p>
          <a:p>
            <a:pPr indent="-228600" lvl="0" marL="457200">
              <a:spcBef>
                <a:spcPts val="0"/>
              </a:spcBef>
              <a:buChar char="➔"/>
            </a:pPr>
            <a:r>
              <a:rPr lang="en"/>
              <a:t>p(I)</a:t>
            </a:r>
            <a:r>
              <a:rPr baseline="-25000" lang="en"/>
              <a:t>D</a:t>
            </a:r>
            <a:r>
              <a:rPr lang="en"/>
              <a:t>  = p(I)</a:t>
            </a:r>
            <a:r>
              <a:rPr baseline="-25000" lang="en"/>
              <a:t>C</a:t>
            </a:r>
            <a:r>
              <a:rPr lang="en"/>
              <a:t>*p(P) = 0.64*0.8 = 0.512</a:t>
            </a:r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124200"/>
            <a:ext cx="4000350" cy="108047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 txBox="1"/>
          <p:nvPr/>
        </p:nvSpPr>
        <p:spPr>
          <a:xfrm>
            <a:off x="590250" y="1936900"/>
            <a:ext cx="3446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p(P) is Probability of Propagation.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P(I) is Probability of Infection.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265500" y="4829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</a:t>
            </a:r>
          </a:p>
        </p:txBody>
      </p:sp>
      <p:sp>
        <p:nvSpPr>
          <p:cNvPr id="505" name="Shape 50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p(P) = 0.6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We start of f with two p(I)=1 infected nodes A,B.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Considering 1-propagation and 2-propagation get the </a:t>
            </a:r>
            <a:r>
              <a:rPr lang="en"/>
              <a:t>probabilities</a:t>
            </a:r>
            <a:r>
              <a:rPr lang="en"/>
              <a:t> of P(I)</a:t>
            </a:r>
            <a:r>
              <a:rPr baseline="-25000" lang="en"/>
              <a:t>C</a:t>
            </a:r>
            <a:r>
              <a:rPr lang="en"/>
              <a:t>.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1 - propagation P(I)</a:t>
            </a:r>
            <a:r>
              <a:rPr baseline="-25000" lang="en"/>
              <a:t>C</a:t>
            </a:r>
            <a:r>
              <a:rPr lang="en"/>
              <a:t> = 0.84</a:t>
            </a:r>
          </a:p>
          <a:p>
            <a:pPr indent="-228600" lvl="0" marL="457200">
              <a:spcBef>
                <a:spcPts val="0"/>
              </a:spcBef>
              <a:buChar char="➔"/>
            </a:pPr>
            <a:r>
              <a:rPr lang="en"/>
              <a:t>2- propagation P(I)</a:t>
            </a:r>
            <a:r>
              <a:rPr baseline="-25000" lang="en"/>
              <a:t>C</a:t>
            </a:r>
            <a:r>
              <a:rPr lang="en"/>
              <a:t> = 0.36</a:t>
            </a:r>
          </a:p>
        </p:txBody>
      </p:sp>
      <p:pic>
        <p:nvPicPr>
          <p:cNvPr id="506" name="Shape 5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875" y="2331305"/>
            <a:ext cx="2718449" cy="219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265500" y="4829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small extension</a:t>
            </a:r>
          </a:p>
        </p:txBody>
      </p:sp>
      <p:sp>
        <p:nvSpPr>
          <p:cNvPr id="512" name="Shape 51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Add D,E where E is not infected initially.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P(I)</a:t>
            </a:r>
            <a:r>
              <a:rPr baseline="-25000" lang="en"/>
              <a:t>D</a:t>
            </a:r>
            <a:r>
              <a:rPr lang="en"/>
              <a:t> = 0.7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Analyse both the 1-propagation and 2-propagation chances of Infection.</a:t>
            </a:r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1-threshold : Consider all cases.</a:t>
            </a:r>
          </a:p>
          <a:p>
            <a:pPr indent="-228600" lvl="0" marL="457200">
              <a:spcBef>
                <a:spcPts val="0"/>
              </a:spcBef>
              <a:buChar char="➔"/>
            </a:pPr>
            <a:r>
              <a:rPr lang="en"/>
              <a:t>2-threshold: Both are infected and both pass the disease is the only case E is infected.</a:t>
            </a:r>
          </a:p>
        </p:txBody>
      </p:sp>
      <p:pic>
        <p:nvPicPr>
          <p:cNvPr id="513" name="Shape 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00" y="2560282"/>
            <a:ext cx="3401625" cy="2107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type="title"/>
          </p:nvPr>
        </p:nvSpPr>
        <p:spPr>
          <a:xfrm>
            <a:off x="283103" y="712140"/>
            <a:ext cx="6244200" cy="383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/>
              <a:t>FireFighter - </a:t>
            </a:r>
            <a:br>
              <a:rPr lang="en" sz="4000"/>
            </a:br>
            <a:r>
              <a:rPr lang="en" sz="4000"/>
              <a:t>An interesting problem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type="title"/>
          </p:nvPr>
        </p:nvSpPr>
        <p:spPr>
          <a:xfrm>
            <a:off x="265500" y="1092550"/>
            <a:ext cx="4045200" cy="1318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Firefighter Problem</a:t>
            </a:r>
          </a:p>
        </p:txBody>
      </p:sp>
      <p:sp>
        <p:nvSpPr>
          <p:cNvPr id="524" name="Shape 5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b="1" lang="en"/>
              <a:t>Firefighter</a:t>
            </a:r>
            <a:r>
              <a:rPr lang="en"/>
              <a:t> - Immunity provided to the node on account of which the node is protected from infection.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➔"/>
            </a:pPr>
            <a:r>
              <a:rPr lang="en"/>
              <a:t>We can formulate interesting problems with k-threshold </a:t>
            </a:r>
            <a:r>
              <a:rPr lang="en"/>
              <a:t>disease</a:t>
            </a:r>
            <a:r>
              <a:rPr lang="en"/>
              <a:t> propagation and n-firefighter paradigm.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622750" y="302500"/>
            <a:ext cx="81657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BASIC PROPERTIES OF NETWORKS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658175" y="1203650"/>
            <a:ext cx="3943800" cy="3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&gt; Nodes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- People/Actors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&gt; Edges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- Specific relationship</a:t>
            </a:r>
            <a:b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(in this case, an edge denotes if 2 actors have acted in a movie together)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&gt; Weights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- How strong the relationship is.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ightededges.png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002" y="1156275"/>
            <a:ext cx="3414099" cy="3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FireFighter Problem</a:t>
            </a:r>
          </a:p>
        </p:txBody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2410112" y="1595775"/>
            <a:ext cx="6321600" cy="300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➔"/>
            </a:pPr>
            <a:r>
              <a:rPr lang="en" sz="2000"/>
              <a:t>At t=0 we have a set of infected nodes.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➔"/>
            </a:pPr>
            <a:r>
              <a:rPr lang="en" sz="2000"/>
              <a:t>Depending on the k (</a:t>
            </a:r>
            <a:r>
              <a:rPr lang="en" sz="2000"/>
              <a:t>threshold</a:t>
            </a:r>
            <a:r>
              <a:rPr lang="en" sz="2000"/>
              <a:t> ) the disease propagates.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➔"/>
            </a:pPr>
            <a:r>
              <a:rPr lang="en" sz="2000"/>
              <a:t>In the next time stamp we can place n firefighters, basically we can protect n-nodes.</a:t>
            </a:r>
          </a:p>
          <a:p>
            <a:pPr indent="-355600" lvl="0" marL="457200">
              <a:spcBef>
                <a:spcPts val="0"/>
              </a:spcBef>
              <a:buSzPct val="100000"/>
              <a:buChar char="➔"/>
            </a:pPr>
            <a:r>
              <a:rPr lang="en" sz="2000"/>
              <a:t>This process keeps happening alternatingly till all nodes are infected or propagation stops.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Shape 535"/>
          <p:cNvPicPr preferRelativeResize="0"/>
          <p:nvPr/>
        </p:nvPicPr>
        <p:blipFill rotWithShape="1">
          <a:blip r:embed="rId3">
            <a:alphaModFix/>
          </a:blip>
          <a:srcRect b="0" l="0" r="0" t="17837"/>
          <a:stretch/>
        </p:blipFill>
        <p:spPr>
          <a:xfrm>
            <a:off x="384275" y="545625"/>
            <a:ext cx="8582274" cy="21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 txBox="1"/>
          <p:nvPr/>
        </p:nvSpPr>
        <p:spPr>
          <a:xfrm>
            <a:off x="1045700" y="2801200"/>
            <a:ext cx="72093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Raleway"/>
              <a:buChar char="➔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How propagation was successfully stopped in a 2-firefighter and 1-threshold propagation.</a:t>
            </a:r>
            <a:br>
              <a:rPr lang="en" sz="1800"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42900" lvl="0" marL="457200">
              <a:spcBef>
                <a:spcPts val="0"/>
              </a:spcBef>
              <a:buSzPct val="100000"/>
              <a:buFont typeface="Raleway"/>
              <a:buChar char="➔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The selection of nodes is very crucial for saving maximum number of nodes.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6"/>
            <a:ext cx="4254600" cy="4818037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855550" y="3833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OUTLINE</a:t>
            </a:r>
          </a:p>
        </p:txBody>
      </p:sp>
      <p:sp>
        <p:nvSpPr>
          <p:cNvPr id="543" name="Shape 543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GOAL &amp; MOTIVATION  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Basics of Network Theory 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Models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Characterising Network Structures 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Tie Strength 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Network Analysis through User Attributes &amp; Behaviour  ✓</a:t>
            </a:r>
            <a:b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</a:p>
          <a:p>
            <a:pPr indent="-304800" lvl="0" marL="457200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Raleway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Propagation in Networks  ✓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/>
        </p:nvSpPr>
        <p:spPr>
          <a:xfrm>
            <a:off x="622750" y="302500"/>
            <a:ext cx="81657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BASIC PROPERTIES OF NETWORKS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658175" y="1203650"/>
            <a:ext cx="3943800" cy="3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&gt; Undirected Networks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Indicate mutual relationships between the nodes.</a:t>
            </a:r>
            <a:b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Eg.  Actors in a movie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b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&gt;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Directed Networks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Indicate one-sided relationships.</a:t>
            </a:r>
            <a:b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Eg.  Email communication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ir.png"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624" y="1376375"/>
            <a:ext cx="4460675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622750" y="302500"/>
            <a:ext cx="81657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BASIC PROPERTIES OF NETWORKS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658175" y="1203650"/>
            <a:ext cx="3943800" cy="3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&gt; Subnetwork</a:t>
            </a:r>
            <a:b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Subset of the graph.</a:t>
            </a:r>
            <a:b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&gt;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Cliques</a:t>
            </a:r>
            <a:b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Subnetworks whose each node is connected to every other within the subnetwork.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200" y="1550250"/>
            <a:ext cx="3281375" cy="26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622750" y="302500"/>
            <a:ext cx="81657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BASIC PROPERTIES OF NETWORKS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658175" y="1203650"/>
            <a:ext cx="3943800" cy="3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&gt; Path</a:t>
            </a:r>
            <a:b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Series of nodes traversed by following the edges.</a:t>
            </a:r>
            <a:b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&gt;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Connectedness</a:t>
            </a:r>
            <a:b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 nodes in a graph are connected if there exists a path b/w them.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824" y="1144050"/>
            <a:ext cx="4178200" cy="27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